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4" r:id="rId6"/>
    <p:sldId id="259" r:id="rId7"/>
    <p:sldId id="263" r:id="rId8"/>
    <p:sldId id="265" r:id="rId9"/>
    <p:sldId id="266" r:id="rId10"/>
    <p:sldId id="267" r:id="rId11"/>
    <p:sldId id="261" r:id="rId12"/>
    <p:sldId id="268" r:id="rId13"/>
    <p:sldId id="271" r:id="rId14"/>
    <p:sldId id="269" r:id="rId15"/>
    <p:sldId id="270" r:id="rId16"/>
    <p:sldId id="272" r:id="rId17"/>
    <p:sldId id="273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6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6BAFE-ABB3-534F-9D75-5D946945A94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6E45-2204-A949-8FD5-F5944CB49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Upfront, at the beginning of the exploration, otherwise is costly</a:t>
            </a:r>
            <a:r>
              <a:rPr lang="en-US" baseline="0" dirty="0" smtClean="0"/>
              <a:t> to do it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6E45-2204-A949-8FD5-F5944CB49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0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6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D5F89-ECFA-ED4B-AEFF-131F4D8AEAB2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F011-57E1-914B-AB42-95AA098AB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microsoft.com/office/2007/relationships/hdphoto" Target="../media/hdphoto2.wdp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practical_repro_survey" TargetMode="External"/><Relationship Id="rId3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alsifiable.us/events/bof_sc1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microsoft.com/office/2007/relationships/hdphoto" Target="../media/hdphoto1.wdp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4665"/>
            <a:ext cx="9144000" cy="3218409"/>
          </a:xfrm>
        </p:spPr>
        <p:txBody>
          <a:bodyPr>
            <a:normAutofit/>
          </a:bodyPr>
          <a:lstStyle/>
          <a:p>
            <a:r>
              <a:rPr lang="en-US" dirty="0" err="1" smtClean="0"/>
              <a:t>BoF</a:t>
            </a:r>
            <a:r>
              <a:rPr lang="en-US" dirty="0" smtClean="0"/>
              <a:t>: Practical Reproducibility by Managing Experiments Like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138" y="5139557"/>
            <a:ext cx="10641724" cy="654269"/>
          </a:xfrm>
        </p:spPr>
        <p:txBody>
          <a:bodyPr/>
          <a:lstStyle/>
          <a:p>
            <a:r>
              <a:rPr lang="en-US" dirty="0" smtClean="0"/>
              <a:t>Chairs: Ivo Jimenez</a:t>
            </a:r>
            <a:r>
              <a:rPr lang="en-US" dirty="0" smtClean="0"/>
              <a:t>, Mike </a:t>
            </a:r>
            <a:r>
              <a:rPr lang="en-US" dirty="0" err="1" smtClean="0"/>
              <a:t>Heroux</a:t>
            </a:r>
            <a:r>
              <a:rPr lang="en-US" dirty="0" smtClean="0"/>
              <a:t>, </a:t>
            </a:r>
            <a:r>
              <a:rPr lang="en-US" dirty="0" smtClean="0"/>
              <a:t>Kate </a:t>
            </a:r>
            <a:r>
              <a:rPr lang="en-US" dirty="0" err="1" smtClean="0"/>
              <a:t>Keahey</a:t>
            </a:r>
            <a:r>
              <a:rPr lang="en-US" dirty="0" smtClean="0"/>
              <a:t>, Jay </a:t>
            </a:r>
            <a:r>
              <a:rPr lang="en-US" dirty="0" err="1" smtClean="0"/>
              <a:t>Lofstead</a:t>
            </a:r>
            <a:r>
              <a:rPr lang="en-US" dirty="0" smtClean="0"/>
              <a:t>, Carlos </a:t>
            </a:r>
            <a:r>
              <a:rPr lang="en-US" dirty="0" err="1" smtClean="0"/>
              <a:t>Maltzahn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14" y="391393"/>
            <a:ext cx="5712372" cy="21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Replicability Can Be Achieved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Pick one or more tools from the DevOps toolkit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Write scripts for an experiment pipeline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Put all scripts in a version control repository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30518" y="5977169"/>
            <a:ext cx="11223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PT Sans"/>
                <a:cs typeface="PT Sans"/>
              </a:rPr>
              <a:t>[1]: Jimenez et </a:t>
            </a:r>
            <a:r>
              <a:rPr lang="en-US" sz="1400" dirty="0">
                <a:latin typeface="PT Sans"/>
                <a:cs typeface="PT Sans"/>
              </a:rPr>
              <a:t>al. </a:t>
            </a:r>
            <a:r>
              <a:rPr lang="en-US" sz="1400" i="1" dirty="0">
                <a:latin typeface="PT Sans"/>
                <a:cs typeface="PT Sans"/>
              </a:rPr>
              <a:t>Standing on the Shoulders of Giants by Managing Scientific Experiments Like Software</a:t>
            </a:r>
            <a:r>
              <a:rPr lang="en-US" sz="1400" dirty="0">
                <a:latin typeface="PT Sans"/>
                <a:cs typeface="PT Sans"/>
              </a:rPr>
              <a:t>, </a:t>
            </a:r>
            <a:r>
              <a:rPr lang="en-US" sz="1400" dirty="0" smtClean="0">
                <a:latin typeface="PT Sans"/>
                <a:cs typeface="PT Sans"/>
              </a:rPr>
              <a:t>;login: </a:t>
            </a:r>
            <a:r>
              <a:rPr lang="nb-NO" sz="1400" dirty="0">
                <a:latin typeface="PT Sans"/>
                <a:cs typeface="PT Sans"/>
              </a:rPr>
              <a:t>Winter 2016, Vol. 41, No. </a:t>
            </a:r>
            <a:r>
              <a:rPr lang="nb-NO" sz="1400" dirty="0" smtClean="0">
                <a:latin typeface="PT Sans"/>
                <a:cs typeface="PT Sans"/>
              </a:rPr>
              <a:t>4.</a:t>
            </a:r>
          </a:p>
          <a:p>
            <a:r>
              <a:rPr lang="en-US" sz="1400" dirty="0" smtClean="0">
                <a:latin typeface="PT Sans"/>
                <a:cs typeface="PT Sans"/>
              </a:rPr>
              <a:t>[2]</a:t>
            </a:r>
            <a:r>
              <a:rPr lang="en-US" sz="1400" dirty="0">
                <a:latin typeface="PT Sans"/>
                <a:cs typeface="PT Sans"/>
              </a:rPr>
              <a:t>: Jimenez et al. </a:t>
            </a:r>
            <a:r>
              <a:rPr lang="en-US" sz="1400" i="1" dirty="0">
                <a:latin typeface="PT Sans"/>
                <a:cs typeface="PT Sans"/>
              </a:rPr>
              <a:t>The Popper Convention: Making Reproducible Systems Evaluation Practical</a:t>
            </a:r>
            <a:r>
              <a:rPr lang="en-US" sz="1400" dirty="0">
                <a:latin typeface="PT Sans"/>
                <a:cs typeface="PT Sans"/>
              </a:rPr>
              <a:t>, REPPAR </a:t>
            </a:r>
            <a:r>
              <a:rPr lang="en-US" sz="1400" dirty="0" smtClean="0">
                <a:latin typeface="PT Sans"/>
                <a:cs typeface="PT Sans"/>
              </a:rPr>
              <a:t>2017.</a:t>
            </a:r>
            <a:endParaRPr lang="en-US" sz="1400" dirty="0">
              <a:latin typeface="PT Sans"/>
              <a:cs typeface="PT Sans"/>
            </a:endParaRPr>
          </a:p>
        </p:txBody>
      </p:sp>
      <p:pic>
        <p:nvPicPr>
          <p:cNvPr id="5" name="Shape 289" descr="popper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1241" y="2526151"/>
            <a:ext cx="3058511" cy="31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258"/>
          </a:xfrm>
        </p:spPr>
        <p:txBody>
          <a:bodyPr>
            <a:normAutofit/>
          </a:bodyPr>
          <a:lstStyle/>
          <a:p>
            <a:r>
              <a:rPr lang="en-US" sz="3600" dirty="0"/>
              <a:t>M</a:t>
            </a:r>
            <a:r>
              <a:rPr lang="en-US" sz="3600" dirty="0" smtClean="0"/>
              <a:t>ake it </a:t>
            </a:r>
            <a:r>
              <a:rPr lang="en-US" sz="3600" b="1" dirty="0" smtClean="0"/>
              <a:t>super easy</a:t>
            </a:r>
            <a:r>
              <a:rPr lang="en-US" sz="3600" dirty="0" smtClean="0"/>
              <a:t> to automate execution and validation of experimentation pipelines</a:t>
            </a:r>
          </a:p>
          <a:p>
            <a:pPr lvl="1"/>
            <a:r>
              <a:rPr lang="en-US" sz="3200" dirty="0" smtClean="0"/>
              <a:t>If it’s easy/low-overhead, it’s more likely it’ll be used</a:t>
            </a:r>
          </a:p>
          <a:p>
            <a:r>
              <a:rPr lang="en-US" sz="3600" dirty="0" smtClean="0"/>
              <a:t>Common convention to organize the contents of a repo</a:t>
            </a:r>
          </a:p>
          <a:p>
            <a:r>
              <a:rPr lang="en-US" sz="3600" dirty="0" smtClean="0"/>
              <a:t>CLI tool that helps users to implement pipeline stages</a:t>
            </a:r>
          </a:p>
          <a:p>
            <a:r>
              <a:rPr lang="en-US" sz="3600" dirty="0" smtClean="0"/>
              <a:t>Provide domain-specific examples</a:t>
            </a:r>
          </a:p>
          <a:p>
            <a:pPr lvl="1"/>
            <a:r>
              <a:rPr lang="en-US" sz="3200" dirty="0" smtClean="0"/>
              <a:t>Today: Genomics, MPI, </a:t>
            </a:r>
            <a:r>
              <a:rPr lang="en-US" sz="3200" dirty="0" err="1" smtClean="0"/>
              <a:t>Ceph</a:t>
            </a:r>
            <a:r>
              <a:rPr lang="en-US" sz="3200" dirty="0" smtClean="0"/>
              <a:t>, HEP</a:t>
            </a:r>
          </a:p>
          <a:p>
            <a:pPr lvl="1"/>
            <a:r>
              <a:rPr lang="en-US" sz="3200" dirty="0" smtClean="0"/>
              <a:t>Looking for domain-experts to contribute more examples</a:t>
            </a:r>
            <a:endParaRPr lang="en-US" sz="3200" dirty="0"/>
          </a:p>
        </p:txBody>
      </p:sp>
      <p:pic>
        <p:nvPicPr>
          <p:cNvPr id="4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6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90567" y="103843"/>
            <a:ext cx="3653130" cy="65124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experiments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exp1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output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exp1.csv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view.ipynb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de-DE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│   ├── </a:t>
            </a:r>
            <a:r>
              <a:rPr lang="de-DE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exp2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│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exp3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README.md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    └── ...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build-pdf.sh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figures</a:t>
            </a: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    ├──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paper.tex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de-DE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    └── </a:t>
            </a:r>
            <a:r>
              <a:rPr lang="de-DE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refs.bib</a:t>
            </a:r>
            <a:endParaRPr lang="de-DE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715" y="1320939"/>
            <a:ext cx="4034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Common convention to organize the contents of a repo</a:t>
            </a:r>
          </a:p>
        </p:txBody>
      </p:sp>
      <p:pic>
        <p:nvPicPr>
          <p:cNvPr id="7" name="Shape 289" descr="popper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3345" y="1022710"/>
            <a:ext cx="7679673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/>
                <a:cs typeface="Consolas"/>
              </a:rPr>
              <a:t>$ popper </a:t>
            </a:r>
            <a:r>
              <a:rPr lang="en-US" sz="2000" b="1" dirty="0" smtClean="0">
                <a:latin typeface="Consolas"/>
                <a:cs typeface="Consolas"/>
              </a:rPr>
              <a:t>pipeline </a:t>
            </a:r>
            <a:r>
              <a:rPr lang="en-US" sz="2000" b="1" dirty="0" err="1" smtClean="0">
                <a:latin typeface="Consolas"/>
                <a:cs typeface="Consolas"/>
              </a:rPr>
              <a:t>init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myexp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-- Initialized </a:t>
            </a:r>
            <a:r>
              <a:rPr lang="en-US" sz="2000" b="1" dirty="0">
                <a:latin typeface="Consolas"/>
                <a:cs typeface="Consolas"/>
              </a:rPr>
              <a:t>exp1 </a:t>
            </a:r>
            <a:r>
              <a:rPr lang="en-US" sz="2000" b="1" dirty="0" smtClean="0">
                <a:latin typeface="Consolas"/>
                <a:cs typeface="Consolas"/>
              </a:rPr>
              <a:t>pipeline.</a:t>
            </a:r>
          </a:p>
          <a:p>
            <a:endParaRPr lang="en-US" sz="2000" b="1" dirty="0" smtClean="0">
              <a:latin typeface="Consolas"/>
              <a:cs typeface="Consolas"/>
            </a:endParaRPr>
          </a:p>
          <a:p>
            <a:r>
              <a:rPr lang="en-US" sz="2000" b="1" dirty="0" smtClean="0">
                <a:latin typeface="Consolas"/>
                <a:cs typeface="Consolas"/>
              </a:rPr>
              <a:t>$ ls -l pipelines/</a:t>
            </a:r>
            <a:endParaRPr lang="en-US" sz="2000" b="1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total 20K</a:t>
            </a: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</a:t>
            </a:r>
            <a:r>
              <a:rPr lang="en-US" sz="2000" dirty="0">
                <a:latin typeface="Consolas"/>
                <a:cs typeface="Consolas"/>
              </a:rPr>
              <a:t>-r----- 1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 </a:t>
            </a:r>
            <a:r>
              <a:rPr lang="en-US" sz="2000" dirty="0">
                <a:latin typeface="Consolas"/>
                <a:cs typeface="Consolas"/>
              </a:rPr>
              <a:t>8 Apr 29 23:58 </a:t>
            </a:r>
            <a:r>
              <a:rPr lang="en-US" sz="2000" dirty="0" err="1">
                <a:latin typeface="Consolas"/>
                <a:cs typeface="Consolas"/>
              </a:rPr>
              <a:t>README.md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210 Apr 29 23:58 </a:t>
            </a:r>
            <a:r>
              <a:rPr lang="en-US" sz="2000" b="1" dirty="0" err="1">
                <a:solidFill>
                  <a:srgbClr val="568D20"/>
                </a:solidFill>
                <a:latin typeface="Consolas"/>
                <a:cs typeface="Consolas"/>
              </a:rPr>
              <a:t>run.sh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206 Apr 29 23:58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setup.sh</a:t>
            </a:r>
            <a:endParaRPr lang="en-US" sz="2000" b="1" dirty="0">
              <a:solidFill>
                <a:srgbClr val="568D20"/>
              </a:solidFill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err="1">
                <a:latin typeface="Consolas"/>
                <a:cs typeface="Consolas"/>
              </a:rPr>
              <a:t>rwxr</a:t>
            </a:r>
            <a:r>
              <a:rPr lang="en-US" sz="2000" dirty="0">
                <a:latin typeface="Consolas"/>
                <a:cs typeface="Consolas"/>
              </a:rPr>
              <a:t>-x--- 1 </a:t>
            </a:r>
            <a:r>
              <a:rPr lang="en-US" sz="2000" dirty="0" err="1">
                <a:latin typeface="Consolas"/>
                <a:cs typeface="Consolas"/>
              </a:rPr>
              <a:t>ivo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ivo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dirty="0">
                <a:latin typeface="Consolas"/>
                <a:cs typeface="Consolas"/>
              </a:rPr>
              <a:t>61 Apr 29 23:</a:t>
            </a:r>
            <a:r>
              <a:rPr lang="en-US" sz="2000" dirty="0" smtClean="0">
                <a:latin typeface="Consolas"/>
                <a:cs typeface="Consolas"/>
              </a:rPr>
              <a:t>58 </a:t>
            </a:r>
            <a:r>
              <a:rPr lang="en-US" sz="2000" b="1" dirty="0" err="1" smtClean="0">
                <a:solidFill>
                  <a:srgbClr val="568D20"/>
                </a:solidFill>
                <a:latin typeface="Consolas"/>
                <a:cs typeface="Consolas"/>
              </a:rPr>
              <a:t>teardown.sh</a:t>
            </a:r>
            <a:endParaRPr lang="en-US" sz="2000" b="1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321" y="3293318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23333" y="43387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request remote resources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</a:t>
            </a:r>
            <a:r>
              <a:rPr lang="en-US" sz="1600" dirty="0">
                <a:latin typeface="Consolas"/>
                <a:cs typeface="Consolas"/>
              </a:rPr>
              <a:t>run </a:t>
            </a:r>
            <a:r>
              <a:rPr lang="en-US" sz="1600" dirty="0" err="1">
                <a:latin typeface="Consolas"/>
                <a:cs typeface="Consolas"/>
              </a:rPr>
              <a:t>google</a:t>
            </a:r>
            <a:r>
              <a:rPr lang="en-US" sz="1600" dirty="0">
                <a:latin typeface="Consolas"/>
                <a:cs typeface="Consolas"/>
              </a:rPr>
              <a:t>/cloud-</a:t>
            </a:r>
            <a:r>
              <a:rPr lang="en-US" sz="1600" dirty="0" err="1">
                <a:latin typeface="Consolas"/>
                <a:cs typeface="Consolas"/>
              </a:rPr>
              <a:t>sdk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gcloud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 smtClean="0">
                <a:latin typeface="Consolas"/>
                <a:cs typeface="Consolas"/>
              </a:rPr>
              <a:t>init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7" name="Shape 381"/>
          <p:cNvCxnSpPr>
            <a:endCxn id="8" idx="1"/>
          </p:cNvCxnSpPr>
          <p:nvPr/>
        </p:nvCxnSpPr>
        <p:spPr>
          <a:xfrm flipV="1">
            <a:off x="8897882" y="3389322"/>
            <a:ext cx="619439" cy="907339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" name="Rectangle 7"/>
          <p:cNvSpPr/>
          <p:nvPr/>
        </p:nvSpPr>
        <p:spPr>
          <a:xfrm>
            <a:off x="9517321" y="2952101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hape 381"/>
          <p:cNvCxnSpPr/>
          <p:nvPr/>
        </p:nvCxnSpPr>
        <p:spPr>
          <a:xfrm flipV="1">
            <a:off x="8459155" y="3115736"/>
            <a:ext cx="1058166" cy="137536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0" name="Rectangle 9"/>
          <p:cNvSpPr/>
          <p:nvPr/>
        </p:nvSpPr>
        <p:spPr>
          <a:xfrm>
            <a:off x="3875733" y="4491101"/>
            <a:ext cx="561327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nsolas"/>
                <a:cs typeface="Consolas"/>
              </a:rPr>
              <a:t>#!/bin/bash</a:t>
            </a:r>
          </a:p>
          <a:p>
            <a:endParaRPr lang="en-US" sz="1600" b="1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# trigger execution of experiment</a:t>
            </a:r>
          </a:p>
          <a:p>
            <a:r>
              <a:rPr lang="en-US" sz="1600" dirty="0" smtClean="0">
                <a:latin typeface="Consolas"/>
                <a:cs typeface="Consolas"/>
              </a:rPr>
              <a:t>docker run </a:t>
            </a:r>
            <a:r>
              <a:rPr lang="en-US" sz="1600" dirty="0" err="1" smtClean="0">
                <a:latin typeface="Consolas"/>
                <a:cs typeface="Consolas"/>
              </a:rPr>
              <a:t>google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err="1" smtClean="0">
                <a:latin typeface="Consolas"/>
                <a:cs typeface="Consolas"/>
              </a:rPr>
              <a:t>kubectl</a:t>
            </a:r>
            <a:r>
              <a:rPr lang="en-US" sz="1600" dirty="0" smtClean="0">
                <a:latin typeface="Consolas"/>
                <a:cs typeface="Consolas"/>
              </a:rPr>
              <a:t> run ...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854" y="1576708"/>
            <a:ext cx="296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4814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93342" y="913141"/>
            <a:ext cx="35069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prstClr val="black"/>
              </a:buClr>
              <a:buSzPct val="25000"/>
            </a:pP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mypaper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/pipelines/exp1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</a:t>
            </a: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ansible.cfg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machines.txt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playbook.yml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docker/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Dockerfile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entrypoint.sh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enos</a:t>
            </a: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/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reservation.yml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results/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figure1.png</a:t>
            </a: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postprocess.py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│   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visualize.ipynb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run.sh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setup.sh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teardown.sh</a:t>
            </a:r>
            <a:endParaRPr lang="en-US" b="1" dirty="0" smtClean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>
              <a:buClr>
                <a:prstClr val="black"/>
              </a:buClr>
              <a:buSzPct val="25000"/>
            </a:pPr>
            <a:r>
              <a:rPr lang="en-US" b="1" dirty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├── </a:t>
            </a:r>
            <a:r>
              <a:rPr lang="en-US" b="1" dirty="0" err="1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validate.sh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  <a:p>
            <a:pPr lvl="0">
              <a:buClr>
                <a:prstClr val="black"/>
              </a:buClr>
              <a:buSzPct val="25000"/>
            </a:pPr>
            <a:r>
              <a:rPr lang="en-US" b="1" dirty="0" smtClean="0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└── </a:t>
            </a:r>
            <a:r>
              <a:rPr lang="en-US" b="1" dirty="0" err="1">
                <a:solidFill>
                  <a:prstClr val="black"/>
                </a:solidFill>
                <a:latin typeface="Consolas"/>
                <a:ea typeface="Calibri"/>
                <a:cs typeface="Consolas"/>
                <a:sym typeface="Calibri"/>
              </a:rPr>
              <a:t>vars.yml</a:t>
            </a:r>
            <a:endParaRPr lang="en-US" b="1" dirty="0">
              <a:solidFill>
                <a:prstClr val="black"/>
              </a:solidFill>
              <a:latin typeface="Consolas"/>
              <a:ea typeface="Calibri"/>
              <a:cs typeface="Consolas"/>
              <a:sym typeface="Calibri"/>
            </a:endParaRPr>
          </a:p>
        </p:txBody>
      </p:sp>
      <p:sp>
        <p:nvSpPr>
          <p:cNvPr id="4" name="Cloud 3"/>
          <p:cNvSpPr/>
          <p:nvPr/>
        </p:nvSpPr>
        <p:spPr>
          <a:xfrm>
            <a:off x="1481954" y="923651"/>
            <a:ext cx="4251738" cy="1992830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399"/>
          <a:stretch/>
        </p:blipFill>
        <p:spPr>
          <a:xfrm>
            <a:off x="6195693" y="1220872"/>
            <a:ext cx="397649" cy="41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74" y="1822576"/>
            <a:ext cx="1607864" cy="568492"/>
          </a:xfrm>
          <a:prstGeom prst="rect">
            <a:avLst/>
          </a:prstGeom>
        </p:spPr>
      </p:pic>
      <p:pic>
        <p:nvPicPr>
          <p:cNvPr id="9" name="Shape 247"/>
          <p:cNvPicPr preferRelativeResize="0"/>
          <p:nvPr/>
        </p:nvPicPr>
        <p:blipFill rotWithShape="1">
          <a:blip r:embed="rId4">
            <a:alphaModFix/>
          </a:blip>
          <a:srcRect l="6030" t="11670" r="56580" b="19024"/>
          <a:stretch/>
        </p:blipFill>
        <p:spPr>
          <a:xfrm>
            <a:off x="6081994" y="2302135"/>
            <a:ext cx="625047" cy="4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9" b="-1729"/>
          <a:stretch/>
        </p:blipFill>
        <p:spPr>
          <a:xfrm>
            <a:off x="6152468" y="3018123"/>
            <a:ext cx="519842" cy="654256"/>
          </a:xfrm>
          <a:prstGeom prst="rect">
            <a:avLst/>
          </a:prstGeom>
        </p:spPr>
      </p:pic>
      <p:pic>
        <p:nvPicPr>
          <p:cNvPr id="11" name="Shape 199" descr="Image result for icon laptop us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0290" y="2969312"/>
            <a:ext cx="1041150" cy="87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381"/>
          <p:cNvCxnSpPr>
            <a:stCxn id="6" idx="3"/>
          </p:cNvCxnSpPr>
          <p:nvPr/>
        </p:nvCxnSpPr>
        <p:spPr>
          <a:xfrm flipV="1">
            <a:off x="3208848" y="1417701"/>
            <a:ext cx="722487" cy="332024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13" name="Shape 383" descr="Image result for docker registr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979" y="1057508"/>
            <a:ext cx="797400" cy="78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381"/>
          <p:cNvCxnSpPr/>
          <p:nvPr/>
        </p:nvCxnSpPr>
        <p:spPr>
          <a:xfrm>
            <a:off x="2895518" y="2327796"/>
            <a:ext cx="333476" cy="898925"/>
          </a:xfrm>
          <a:prstGeom prst="straightConnector1">
            <a:avLst/>
          </a:prstGeom>
          <a:noFill/>
          <a:ln w="22225" cap="flat" cmpd="sng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Rectangle 14"/>
          <p:cNvSpPr/>
          <p:nvPr/>
        </p:nvSpPr>
        <p:spPr>
          <a:xfrm>
            <a:off x="7137784" y="5055432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37784" y="4779345"/>
            <a:ext cx="1270000" cy="27608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493" y="1310547"/>
            <a:ext cx="878355" cy="87835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59041" y="4349945"/>
            <a:ext cx="323861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provider:</a:t>
            </a:r>
          </a:p>
          <a:p>
            <a:r>
              <a:rPr lang="en-US" sz="1200" b="1" dirty="0">
                <a:latin typeface="Consolas"/>
                <a:cs typeface="Consolas"/>
              </a:rPr>
              <a:t>  type: </a:t>
            </a:r>
            <a:r>
              <a:rPr lang="en-US" sz="1200" b="1" dirty="0" err="1">
                <a:latin typeface="Consolas"/>
                <a:cs typeface="Consolas"/>
              </a:rPr>
              <a:t>chameleonbaremetal</a:t>
            </a:r>
            <a:endParaRPr lang="en-US" sz="1200" b="1" dirty="0">
              <a:latin typeface="Consolas"/>
              <a:cs typeface="Consolas"/>
            </a:endParaRP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image_name</a:t>
            </a:r>
            <a:r>
              <a:rPr lang="en-US" sz="1200" b="1" dirty="0">
                <a:latin typeface="Consolas"/>
                <a:cs typeface="Consolas"/>
              </a:rPr>
              <a:t>: CC-Ubuntu14.04-Docker</a:t>
            </a:r>
          </a:p>
          <a:p>
            <a:r>
              <a:rPr lang="en-US" sz="1200" b="1" dirty="0">
                <a:latin typeface="Consolas"/>
                <a:cs typeface="Consolas"/>
              </a:rPr>
              <a:t>  subnet: {name: shared-subnet1}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walltime</a:t>
            </a:r>
            <a:r>
              <a:rPr lang="en-US" sz="1200" b="1" dirty="0">
                <a:latin typeface="Consolas"/>
                <a:cs typeface="Consolas"/>
              </a:rPr>
              <a:t>: '00:30:00'</a:t>
            </a:r>
          </a:p>
          <a:p>
            <a:r>
              <a:rPr lang="en-US" sz="1200" b="1" dirty="0">
                <a:latin typeface="Consolas"/>
                <a:cs typeface="Consolas"/>
              </a:rPr>
              <a:t>resources:</a:t>
            </a:r>
          </a:p>
          <a:p>
            <a:r>
              <a:rPr lang="en-US" sz="1200" b="1" dirty="0">
                <a:latin typeface="Consolas"/>
                <a:cs typeface="Consolas"/>
              </a:rPr>
              <a:t>  storage:</a:t>
            </a:r>
          </a:p>
          <a:p>
            <a:r>
              <a:rPr lang="en-US" sz="1200" b="1" dirty="0">
                <a:latin typeface="Consolas"/>
                <a:cs typeface="Consolas"/>
              </a:rPr>
              <a:t>    compute: </a:t>
            </a:r>
            <a:r>
              <a:rPr lang="en-US" sz="1200" b="1" dirty="0" smtClean="0">
                <a:latin typeface="Consolas"/>
                <a:cs typeface="Consolas"/>
              </a:rPr>
              <a:t>10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36843" y="4349945"/>
            <a:ext cx="381013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Consolas"/>
                <a:cs typeface="Consolas"/>
              </a:rPr>
              <a:t>docker</a:t>
            </a:r>
            <a:r>
              <a:rPr lang="en-US" sz="1200" b="1" dirty="0">
                <a:latin typeface="Consolas"/>
                <a:cs typeface="Consolas"/>
              </a:rPr>
              <a:t> run --</a:t>
            </a:r>
            <a:r>
              <a:rPr lang="en-US" sz="1200" b="1" dirty="0" err="1">
                <a:latin typeface="Consolas"/>
                <a:cs typeface="Consolas"/>
              </a:rPr>
              <a:t>rm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OS_AUTH_URL=$OS_AUTH_URL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OS_TENANT_ID=$OS_TENANT_ID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OS_TENANT_NAME=$OS_TENANT_NAME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OS_PROJECT_NAME=$OS_PROJECT_NAME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OS_USERNAME=$OS_USERNAME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OS_PASSWORD=$OS_PASSWORD \</a:t>
            </a:r>
          </a:p>
          <a:p>
            <a:r>
              <a:rPr lang="en-US" sz="1200" b="1" dirty="0">
                <a:latin typeface="Consolas"/>
                <a:cs typeface="Consolas"/>
              </a:rPr>
              <a:t>  -e OS_KEYNAME=$OS_KEYNAME \</a:t>
            </a:r>
          </a:p>
          <a:p>
            <a:r>
              <a:rPr lang="en-US" sz="1200" b="1" dirty="0">
                <a:latin typeface="Consolas"/>
                <a:cs typeface="Consolas"/>
              </a:rPr>
              <a:t>  -v `</a:t>
            </a:r>
            <a:r>
              <a:rPr lang="en-US" sz="1200" b="1" dirty="0" err="1">
                <a:latin typeface="Consolas"/>
                <a:cs typeface="Consolas"/>
              </a:rPr>
              <a:t>pwd</a:t>
            </a:r>
            <a:r>
              <a:rPr lang="en-US" sz="1200" b="1" dirty="0">
                <a:latin typeface="Consolas"/>
                <a:cs typeface="Consolas"/>
              </a:rPr>
              <a:t>`/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:/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--</a:t>
            </a:r>
            <a:r>
              <a:rPr lang="en-US" sz="1200" b="1" dirty="0" err="1">
                <a:latin typeface="Consolas"/>
                <a:cs typeface="Consolas"/>
              </a:rPr>
              <a:t>workdir</a:t>
            </a:r>
            <a:r>
              <a:rPr lang="en-US" sz="1200" b="1" dirty="0">
                <a:latin typeface="Consolas"/>
                <a:cs typeface="Consolas"/>
              </a:rPr>
              <a:t>=/</a:t>
            </a:r>
            <a:r>
              <a:rPr lang="en-US" sz="1200" b="1" dirty="0" err="1">
                <a:latin typeface="Consolas"/>
                <a:cs typeface="Consolas"/>
              </a:rPr>
              <a:t>enos</a:t>
            </a:r>
            <a:r>
              <a:rPr lang="en-US" sz="1200" b="1" dirty="0">
                <a:latin typeface="Consolas"/>
                <a:cs typeface="Consolas"/>
              </a:rPr>
              <a:t> \</a:t>
            </a:r>
          </a:p>
          <a:p>
            <a:r>
              <a:rPr lang="en-US" sz="1200" b="1" dirty="0">
                <a:latin typeface="Consolas"/>
                <a:cs typeface="Consolas"/>
              </a:rPr>
              <a:t>  </a:t>
            </a:r>
            <a:r>
              <a:rPr lang="en-US" sz="1200" b="1" dirty="0" err="1">
                <a:latin typeface="Consolas"/>
                <a:cs typeface="Consolas"/>
              </a:rPr>
              <a:t>ivotron</a:t>
            </a:r>
            <a:r>
              <a:rPr lang="en-US" sz="1200" b="1" dirty="0">
                <a:latin typeface="Consolas"/>
                <a:cs typeface="Consolas"/>
              </a:rPr>
              <a:t>/enos:2.3.0 up</a:t>
            </a:r>
          </a:p>
          <a:p>
            <a:endParaRPr lang="en-US" sz="1200" b="1" dirty="0">
              <a:latin typeface="Consolas"/>
              <a:cs typeface="Consolas"/>
            </a:endParaRPr>
          </a:p>
        </p:txBody>
      </p:sp>
      <p:pic>
        <p:nvPicPr>
          <p:cNvPr id="24" name="Shape 229" descr="popperci_workflow.png"/>
          <p:cNvPicPr preferRelativeResize="0"/>
          <p:nvPr/>
        </p:nvPicPr>
        <p:blipFill rotWithShape="1">
          <a:blip r:embed="rId9">
            <a:alphaModFix/>
          </a:blip>
          <a:srcRect l="35965" t="72093" r="52645"/>
          <a:stretch/>
        </p:blipFill>
        <p:spPr>
          <a:xfrm>
            <a:off x="4327602" y="2995017"/>
            <a:ext cx="833400" cy="7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32"/>
          <p:cNvPicPr preferRelativeResize="0"/>
          <p:nvPr/>
        </p:nvPicPr>
        <p:blipFill rotWithShape="1">
          <a:blip r:embed="rId10">
            <a:alphaModFix/>
          </a:blip>
          <a:srcRect r="15888"/>
          <a:stretch/>
        </p:blipFill>
        <p:spPr>
          <a:xfrm>
            <a:off x="1019849" y="3985660"/>
            <a:ext cx="1769551" cy="87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6" name="Shape 233"/>
          <p:cNvCxnSpPr/>
          <p:nvPr/>
        </p:nvCxnSpPr>
        <p:spPr>
          <a:xfrm rot="10800000" flipH="1">
            <a:off x="2789399" y="3844360"/>
            <a:ext cx="564900" cy="5805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lg" len="lg"/>
            <a:tailEnd type="none" w="med" len="med"/>
          </a:ln>
        </p:spPr>
      </p:cxnSp>
      <p:sp>
        <p:nvSpPr>
          <p:cNvPr id="27" name="Rectangle 26"/>
          <p:cNvSpPr/>
          <p:nvPr/>
        </p:nvSpPr>
        <p:spPr>
          <a:xfrm>
            <a:off x="7156692" y="5631512"/>
            <a:ext cx="1530107" cy="288093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Shape 289" descr="popper_log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41" y="3226721"/>
            <a:ext cx="758939" cy="75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7774" y="966467"/>
            <a:ext cx="4421067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/>
                <a:cs typeface="Consolas"/>
              </a:rPr>
              <a:t>$ popper </a:t>
            </a:r>
            <a:r>
              <a:rPr lang="en-US" b="1" dirty="0" smtClean="0">
                <a:latin typeface="Consolas"/>
                <a:cs typeface="Consolas"/>
              </a:rPr>
              <a:t>check exp1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</a:t>
            </a:r>
            <a:r>
              <a:rPr lang="en-US" b="1" dirty="0" smtClean="0">
                <a:latin typeface="Consolas"/>
                <a:cs typeface="Consolas"/>
              </a:rPr>
              <a:t>started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setup.sh</a:t>
            </a:r>
            <a:r>
              <a:rPr lang="en-US" b="1" dirty="0" smtClean="0">
                <a:latin typeface="Consolas"/>
                <a:cs typeface="Consolas"/>
              </a:rPr>
              <a:t> .....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>
                <a:latin typeface="Consolas"/>
                <a:cs typeface="Consolas"/>
              </a:rPr>
              <a:t>run.sh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................</a:t>
            </a:r>
          </a:p>
          <a:p>
            <a:r>
              <a:rPr lang="en-US" b="1" dirty="0" smtClean="0">
                <a:latin typeface="Consolas"/>
                <a:cs typeface="Consolas"/>
              </a:rPr>
              <a:t>Stage: </a:t>
            </a:r>
            <a:r>
              <a:rPr lang="en-US" b="1" dirty="0" err="1" smtClean="0">
                <a:latin typeface="Consolas"/>
                <a:cs typeface="Consolas"/>
              </a:rPr>
              <a:t>validate.sh</a:t>
            </a:r>
            <a:r>
              <a:rPr lang="en-US" b="1" dirty="0" smtClean="0">
                <a:latin typeface="Consolas"/>
                <a:cs typeface="Consolas"/>
              </a:rPr>
              <a:t> ..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Stage</a:t>
            </a:r>
            <a:r>
              <a:rPr lang="en-US" b="1" dirty="0">
                <a:latin typeface="Consolas"/>
                <a:cs typeface="Consolas"/>
              </a:rPr>
              <a:t>: </a:t>
            </a:r>
            <a:r>
              <a:rPr lang="en-US" b="1" dirty="0" err="1">
                <a:latin typeface="Consolas"/>
                <a:cs typeface="Consolas"/>
              </a:rPr>
              <a:t>teardown.sh</a:t>
            </a: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...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Popper </a:t>
            </a:r>
            <a:r>
              <a:rPr lang="en-US" b="1" dirty="0">
                <a:latin typeface="Consolas"/>
                <a:cs typeface="Consolas"/>
              </a:rPr>
              <a:t>check finished</a:t>
            </a:r>
          </a:p>
          <a:p>
            <a:endParaRPr lang="en-US" b="1" dirty="0" smtClean="0">
              <a:latin typeface="Consolas"/>
              <a:cs typeface="Consolas"/>
            </a:endParaRPr>
          </a:p>
          <a:p>
            <a:r>
              <a:rPr lang="en-US" b="1" dirty="0" smtClean="0">
                <a:latin typeface="Consolas"/>
                <a:cs typeface="Consolas"/>
              </a:rPr>
              <a:t>Status</a:t>
            </a:r>
            <a:r>
              <a:rPr lang="en-US" b="1" dirty="0">
                <a:latin typeface="Consolas"/>
                <a:cs typeface="Consolas"/>
              </a:rPr>
              <a:t>: SUCCESS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90054" y="966467"/>
            <a:ext cx="6544291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/>
                <a:cs typeface="Consolas"/>
              </a:rPr>
              <a:t>$ </a:t>
            </a:r>
            <a:r>
              <a:rPr lang="en-US" b="1" dirty="0">
                <a:latin typeface="Consolas"/>
                <a:cs typeface="Consolas"/>
              </a:rPr>
              <a:t>ls -l </a:t>
            </a:r>
            <a:r>
              <a:rPr lang="en-US" b="1" dirty="0" err="1" smtClean="0">
                <a:latin typeface="Consolas"/>
                <a:cs typeface="Consolas"/>
              </a:rPr>
              <a:t>myrepo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 smtClean="0">
                <a:latin typeface="Consolas"/>
                <a:cs typeface="Consolas"/>
              </a:rPr>
              <a:t>total </a:t>
            </a:r>
            <a:r>
              <a:rPr lang="en-US" dirty="0">
                <a:latin typeface="Consolas"/>
                <a:cs typeface="Consolas"/>
              </a:rPr>
              <a:t>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 smtClean="0">
                <a:latin typeface="Consolas"/>
                <a:cs typeface="Consolas"/>
              </a:rPr>
              <a:t>.</a:t>
            </a:r>
            <a:r>
              <a:rPr lang="en-US" b="1" dirty="0" err="1" smtClean="0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 smtClean="0">
                <a:latin typeface="Consolas"/>
                <a:cs typeface="Consolas"/>
              </a:rPr>
              <a:t>experiments/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 smtClean="0">
                <a:latin typeface="Consolas"/>
                <a:cs typeface="Consolas"/>
              </a:rPr>
              <a:t>paper/</a:t>
            </a:r>
          </a:p>
          <a:p>
            <a:endParaRPr lang="en-US" b="1" dirty="0" smtClean="0">
              <a:solidFill>
                <a:schemeClr val="bg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</a:t>
            </a:r>
            <a:r>
              <a:rPr lang="en-US" b="1" dirty="0" smtClean="0">
                <a:latin typeface="Consolas"/>
                <a:cs typeface="Consolas"/>
              </a:rPr>
              <a:t>popper ci </a:t>
            </a:r>
            <a:r>
              <a:rPr lang="en-US" b="1" dirty="0" err="1" smtClean="0">
                <a:latin typeface="Consolas"/>
                <a:cs typeface="Consolas"/>
              </a:rPr>
              <a:t>travis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Created .</a:t>
            </a:r>
            <a:r>
              <a:rPr lang="en-US" dirty="0" err="1">
                <a:latin typeface="Consolas"/>
                <a:cs typeface="Consolas"/>
              </a:rPr>
              <a:t>travis.yml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file.</a:t>
            </a:r>
          </a:p>
          <a:p>
            <a:endParaRPr lang="en-US" dirty="0" smtClean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$ ls -l </a:t>
            </a:r>
            <a:r>
              <a:rPr lang="en-US" b="1" dirty="0" err="1">
                <a:latin typeface="Consolas"/>
                <a:cs typeface="Consolas"/>
              </a:rPr>
              <a:t>myrepo</a:t>
            </a:r>
            <a:r>
              <a:rPr lang="en-US" b="1" dirty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total 20K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29 23:58 </a:t>
            </a:r>
            <a:r>
              <a:rPr lang="en-US" b="1" dirty="0">
                <a:latin typeface="Consolas"/>
                <a:cs typeface="Consolas"/>
              </a:rPr>
              <a:t>.</a:t>
            </a:r>
            <a:r>
              <a:rPr lang="en-US" b="1" dirty="0" err="1">
                <a:latin typeface="Consolas"/>
                <a:cs typeface="Consolas"/>
              </a:rPr>
              <a:t>git</a:t>
            </a:r>
            <a:r>
              <a:rPr lang="en-US" b="1" dirty="0" smtClean="0">
                <a:latin typeface="Consolas"/>
                <a:cs typeface="Consolas"/>
              </a:rPr>
              <a:t>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</a:t>
            </a:r>
            <a:r>
              <a:rPr lang="en-US" dirty="0">
                <a:latin typeface="Consolas"/>
                <a:cs typeface="Consolas"/>
              </a:rPr>
              <a:t>-r----- 1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  8 Apr </a:t>
            </a:r>
            <a:r>
              <a:rPr lang="en-US" dirty="0" smtClean="0">
                <a:latin typeface="Consolas"/>
                <a:cs typeface="Consolas"/>
              </a:rPr>
              <a:t>30 12:02 .</a:t>
            </a:r>
            <a:r>
              <a:rPr lang="en-US" dirty="0" err="1" smtClean="0">
                <a:latin typeface="Consolas"/>
                <a:cs typeface="Consolas"/>
              </a:rPr>
              <a:t>travis.yml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210 Apr 29 23:58 </a:t>
            </a:r>
            <a:r>
              <a:rPr lang="en-US" b="1" dirty="0">
                <a:latin typeface="Consolas"/>
                <a:cs typeface="Consolas"/>
              </a:rPr>
              <a:t>experiments/</a:t>
            </a:r>
          </a:p>
          <a:p>
            <a:r>
              <a:rPr lang="en-US" dirty="0">
                <a:latin typeface="Consolas"/>
                <a:cs typeface="Consolas"/>
              </a:rPr>
              <a:t>-</a:t>
            </a:r>
            <a:r>
              <a:rPr lang="en-US" dirty="0" err="1">
                <a:latin typeface="Consolas"/>
                <a:cs typeface="Consolas"/>
              </a:rPr>
              <a:t>rwxr</a:t>
            </a:r>
            <a:r>
              <a:rPr lang="en-US" dirty="0">
                <a:latin typeface="Consolas"/>
                <a:cs typeface="Consolas"/>
              </a:rPr>
              <a:t>-x--- 1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ivo</a:t>
            </a:r>
            <a:r>
              <a:rPr lang="en-US" dirty="0">
                <a:latin typeface="Consolas"/>
                <a:cs typeface="Consolas"/>
              </a:rPr>
              <a:t> 206 Apr 29 23:58 </a:t>
            </a:r>
            <a:r>
              <a:rPr lang="en-US" b="1" dirty="0">
                <a:latin typeface="Consolas"/>
                <a:cs typeface="Consolas"/>
              </a:rPr>
              <a:t>paper</a:t>
            </a:r>
            <a:r>
              <a:rPr lang="en-US" b="1" dirty="0" smtClean="0">
                <a:latin typeface="Consolas"/>
                <a:cs typeface="Consolas"/>
              </a:rPr>
              <a:t>/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619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406" descr="popperci_workflo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0331" y="1250753"/>
            <a:ext cx="9144000" cy="3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07"/>
          <p:cNvPicPr preferRelativeResize="0"/>
          <p:nvPr/>
        </p:nvPicPr>
        <p:blipFill rotWithShape="1">
          <a:blip r:embed="rId3">
            <a:alphaModFix/>
          </a:blip>
          <a:srcRect l="3029" r="3864" b="43640"/>
          <a:stretch/>
        </p:blipFill>
        <p:spPr>
          <a:xfrm>
            <a:off x="2033512" y="4493987"/>
            <a:ext cx="8513618" cy="10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08"/>
          <p:cNvSpPr/>
          <p:nvPr/>
        </p:nvSpPr>
        <p:spPr>
          <a:xfrm>
            <a:off x="4785181" y="2343918"/>
            <a:ext cx="18399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409"/>
          <p:cNvSpPr/>
          <p:nvPr/>
        </p:nvSpPr>
        <p:spPr>
          <a:xfrm>
            <a:off x="5177706" y="1250743"/>
            <a:ext cx="1008300" cy="17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705" y="965918"/>
            <a:ext cx="628525" cy="86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11"/>
          <p:cNvPicPr preferRelativeResize="0"/>
          <p:nvPr/>
        </p:nvPicPr>
        <p:blipFill rotWithShape="1">
          <a:blip r:embed="rId5">
            <a:alphaModFix/>
          </a:blip>
          <a:srcRect b="21210"/>
          <a:stretch/>
        </p:blipFill>
        <p:spPr>
          <a:xfrm>
            <a:off x="5748381" y="1714068"/>
            <a:ext cx="705300" cy="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855" y="1897517"/>
            <a:ext cx="628524" cy="635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6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ACM/Popper Badges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73837"/>
              </p:ext>
            </p:extLst>
          </p:nvPr>
        </p:nvGraphicFramePr>
        <p:xfrm>
          <a:off x="1707929" y="1972521"/>
          <a:ext cx="9136285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709"/>
                <a:gridCol w="1845894"/>
                <a:gridCol w="1845894"/>
                <a:gridCol w="1845894"/>
                <a:gridCol w="1845894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ACM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Popper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Shape 2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4475" y="4172219"/>
            <a:ext cx="6483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4304887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60" descr="Screen Shot 2016-11-08 at 11.42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0137" y="3317451"/>
            <a:ext cx="1374300" cy="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6425" y="3222801"/>
            <a:ext cx="584400" cy="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4475" y="5185238"/>
            <a:ext cx="648300" cy="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9" descr="popper_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8375" y="237470"/>
            <a:ext cx="1681327" cy="1705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5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12:25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Kate </a:t>
            </a:r>
            <a:r>
              <a:rPr lang="en-US" sz="3200" dirty="0" err="1" smtClean="0"/>
              <a:t>Keahey</a:t>
            </a:r>
            <a:r>
              <a:rPr lang="en-US" sz="3200" dirty="0" smtClean="0"/>
              <a:t>,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, Ivo Jimenez</a:t>
            </a:r>
          </a:p>
          <a:p>
            <a:r>
              <a:rPr lang="en-US" sz="3600" b="1" dirty="0" smtClean="0"/>
              <a:t>12:40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21451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  <a:hlinkClick r:id="rId2"/>
              </a:rPr>
              <a:t>http://bit.ly/practical_repro_survey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2324101"/>
            <a:ext cx="3987799" cy="39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12:15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Introduction (scoping the </a:t>
            </a:r>
            <a:r>
              <a:rPr lang="en-US" sz="3600" b="1" dirty="0" err="1" smtClean="0"/>
              <a:t>BoF</a:t>
            </a:r>
            <a:r>
              <a:rPr lang="en-US" sz="3600" b="1" dirty="0" smtClean="0"/>
              <a:t>)</a:t>
            </a:r>
          </a:p>
          <a:p>
            <a:r>
              <a:rPr lang="en-US" sz="3600" dirty="0" smtClean="0"/>
              <a:t>12:25 </a:t>
            </a:r>
            <a:r>
              <a:rPr lang="mr-IN" sz="3600" dirty="0" smtClean="0"/>
              <a:t>–</a:t>
            </a:r>
            <a:r>
              <a:rPr lang="en-US" sz="3600" dirty="0" smtClean="0"/>
              <a:t> Lightning talks</a:t>
            </a:r>
          </a:p>
          <a:p>
            <a:pPr lvl="1"/>
            <a:r>
              <a:rPr lang="en-US" sz="3200" dirty="0" smtClean="0"/>
              <a:t>Speakers: Kate </a:t>
            </a:r>
            <a:r>
              <a:rPr lang="en-US" sz="3200" dirty="0" err="1" smtClean="0"/>
              <a:t>Keahey</a:t>
            </a:r>
            <a:r>
              <a:rPr lang="en-US" sz="3200" dirty="0"/>
              <a:t>,</a:t>
            </a:r>
            <a:r>
              <a:rPr lang="en-US" sz="3200" dirty="0" smtClean="0"/>
              <a:t> Carlos </a:t>
            </a:r>
            <a:r>
              <a:rPr lang="en-US" sz="3200" dirty="0" err="1" smtClean="0"/>
              <a:t>Maltzahn</a:t>
            </a:r>
            <a:r>
              <a:rPr lang="en-US" sz="3200" dirty="0" smtClean="0"/>
              <a:t> and Ivo Jimenez</a:t>
            </a:r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falsifiable.us</a:t>
            </a:r>
            <a:r>
              <a:rPr lang="en-US" sz="3600" dirty="0" smtClean="0">
                <a:latin typeface="Monaco" charset="0"/>
                <a:ea typeface="Monaco" charset="0"/>
                <a:cs typeface="Monaco" charset="0"/>
                <a:hlinkClick r:id="rId2" action="ppaction://hlinkfile"/>
              </a:rPr>
              <a:t>/events/sc17_bof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166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r>
              <a:rPr lang="en-US" baseline="-25000" dirty="0" smtClean="0"/>
              <a:t>[1]</a:t>
            </a:r>
            <a:endParaRPr lang="en-US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01480"/>
              </p:ext>
            </p:extLst>
          </p:nvPr>
        </p:nvGraphicFramePr>
        <p:xfrm>
          <a:off x="1003736" y="1972521"/>
          <a:ext cx="6773920" cy="4098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680"/>
                <a:gridCol w="2296620"/>
                <a:gridCol w="2296620"/>
              </a:tblGrid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Result Status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Artifacts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  <a:cs typeface="PT Sans"/>
                        </a:rPr>
                        <a:t>Re-executed</a:t>
                      </a:r>
                      <a:r>
                        <a:rPr lang="en-US" sz="2000" b="1" baseline="0" dirty="0" smtClean="0">
                          <a:latin typeface="+mn-lt"/>
                          <a:cs typeface="PT Sans"/>
                        </a:rPr>
                        <a:t> By</a:t>
                      </a:r>
                      <a:endParaRPr lang="en-US" sz="2000" b="1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Repeatability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 Author(s)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Replicability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Original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3</a:t>
                      </a:r>
                      <a:r>
                        <a:rPr lang="en-US" baseline="30000" dirty="0" smtClean="0">
                          <a:latin typeface="+mn-lt"/>
                          <a:cs typeface="PT Sans"/>
                        </a:rPr>
                        <a:t>rd</a:t>
                      </a:r>
                      <a:r>
                        <a:rPr lang="en-US" dirty="0" smtClean="0">
                          <a:latin typeface="+mn-lt"/>
                          <a:cs typeface="PT Sans"/>
                        </a:rPr>
                        <a:t> Party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Reproducibility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Re-implemented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PT Sans"/>
                        </a:rPr>
                        <a:t>Anyone</a:t>
                      </a:r>
                      <a:endParaRPr lang="en-US" dirty="0">
                        <a:latin typeface="+mn-lt"/>
                        <a:cs typeface="PT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10207" y="6352990"/>
            <a:ext cx="8618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[1]: https://</a:t>
            </a:r>
            <a:r>
              <a:rPr lang="en-US" dirty="0" err="1">
                <a:solidFill>
                  <a:prstClr val="black"/>
                </a:solidFill>
                <a:ea typeface="PT Sans"/>
                <a:cs typeface="PT Sans"/>
                <a:sym typeface="PT Sans"/>
              </a:rPr>
              <a:t>www.acm.org</a:t>
            </a:r>
            <a:r>
              <a:rPr lang="en-US" dirty="0">
                <a:solidFill>
                  <a:prstClr val="black"/>
                </a:solidFill>
                <a:ea typeface="PT Sans"/>
                <a:cs typeface="PT Sans"/>
                <a:sym typeface="PT Sans"/>
              </a:rPr>
              <a:t>/publications/policies/artifact-review-badging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645" y="2984939"/>
            <a:ext cx="7577959" cy="20600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50014" y="1027906"/>
            <a:ext cx="35612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Can I re-run an experiment from a  published paper?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8650014" y="2998711"/>
            <a:ext cx="315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Easily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50014" y="3844638"/>
            <a:ext cx="3151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Can I do it in 30 minutes or less?</a:t>
            </a:r>
          </a:p>
        </p:txBody>
      </p:sp>
    </p:spTree>
    <p:extLst>
      <p:ext uri="{BB962C8B-B14F-4D97-AF65-F5344CB8AC3E}">
        <p14:creationId xmlns:p14="http://schemas.microsoft.com/office/powerpoint/2010/main" val="14355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Experimentation Workflow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71354" y="2930388"/>
            <a:ext cx="8866801" cy="2655975"/>
            <a:chOff x="147051" y="2646609"/>
            <a:chExt cx="8866801" cy="2655975"/>
          </a:xfrm>
        </p:grpSpPr>
        <p:cxnSp>
          <p:nvCxnSpPr>
            <p:cNvPr id="5" name="Curved Connector 4"/>
            <p:cNvCxnSpPr/>
            <p:nvPr/>
          </p:nvCxnSpPr>
          <p:spPr>
            <a:xfrm rot="16200000" flipH="1" flipV="1">
              <a:off x="4175394" y="1380869"/>
              <a:ext cx="810175" cy="4665053"/>
            </a:xfrm>
            <a:prstGeom prst="curvedConnector3">
              <a:avLst>
                <a:gd name="adj1" fmla="val -143739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Shape 166"/>
            <p:cNvSpPr/>
            <p:nvPr/>
          </p:nvSpPr>
          <p:spPr>
            <a:xfrm>
              <a:off x="147051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167"/>
            <p:cNvSpPr/>
            <p:nvPr/>
          </p:nvSpPr>
          <p:spPr>
            <a:xfrm>
              <a:off x="1683505" y="26466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168"/>
            <p:cNvSpPr/>
            <p:nvPr/>
          </p:nvSpPr>
          <p:spPr>
            <a:xfrm>
              <a:off x="3219959" y="3308295"/>
              <a:ext cx="1128899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169"/>
            <p:cNvSpPr/>
            <p:nvPr/>
          </p:nvSpPr>
          <p:spPr>
            <a:xfrm>
              <a:off x="1683505" y="4118484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170"/>
            <p:cNvSpPr/>
            <p:nvPr/>
          </p:nvSpPr>
          <p:spPr>
            <a:xfrm>
              <a:off x="4756411" y="3308295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171"/>
            <p:cNvSpPr/>
            <p:nvPr/>
          </p:nvSpPr>
          <p:spPr>
            <a:xfrm>
              <a:off x="6348558" y="3308309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172"/>
            <p:cNvSpPr/>
            <p:nvPr/>
          </p:nvSpPr>
          <p:spPr>
            <a:xfrm>
              <a:off x="7884952" y="3308362"/>
              <a:ext cx="1128900" cy="11841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173"/>
            <p:cNvCxnSpPr/>
            <p:nvPr/>
          </p:nvCxnSpPr>
          <p:spPr>
            <a:xfrm>
              <a:off x="1275952" y="3238659"/>
              <a:ext cx="407699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174"/>
            <p:cNvCxnSpPr/>
            <p:nvPr/>
          </p:nvCxnSpPr>
          <p:spPr>
            <a:xfrm>
              <a:off x="2812405" y="3238659"/>
              <a:ext cx="572999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175"/>
            <p:cNvCxnSpPr/>
            <p:nvPr/>
          </p:nvCxnSpPr>
          <p:spPr>
            <a:xfrm rot="10800000" flipH="1">
              <a:off x="2812405" y="4319034"/>
              <a:ext cx="572999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176"/>
            <p:cNvCxnSpPr/>
            <p:nvPr/>
          </p:nvCxnSpPr>
          <p:spPr>
            <a:xfrm>
              <a:off x="4348859" y="3900345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177"/>
            <p:cNvCxnSpPr/>
            <p:nvPr/>
          </p:nvCxnSpPr>
          <p:spPr>
            <a:xfrm>
              <a:off x="5885311" y="3900345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178"/>
            <p:cNvCxnSpPr/>
            <p:nvPr/>
          </p:nvCxnSpPr>
          <p:spPr>
            <a:xfrm>
              <a:off x="7477458" y="3900359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Curved Connector 18"/>
            <p:cNvCxnSpPr/>
            <p:nvPr/>
          </p:nvCxnSpPr>
          <p:spPr>
            <a:xfrm rot="16200000" flipV="1">
              <a:off x="3481405" y="-123295"/>
              <a:ext cx="661700" cy="6201507"/>
            </a:xfrm>
            <a:prstGeom prst="curvedConnector3">
              <a:avLst>
                <a:gd name="adj1" fmla="val 267415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16200000" flipV="1">
              <a:off x="5348702" y="1744002"/>
              <a:ext cx="14" cy="3128599"/>
            </a:xfrm>
            <a:prstGeom prst="curvedConnector3">
              <a:avLst>
                <a:gd name="adj1" fmla="val 2147483647"/>
              </a:avLst>
            </a:prstGeom>
            <a:ln w="28575" cmpd="sng">
              <a:solidFill>
                <a:srgbClr val="595959"/>
              </a:solidFill>
              <a:headEnd type="none"/>
              <a:tailEnd type="triangle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5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86" y="365125"/>
            <a:ext cx="11529847" cy="1325563"/>
          </a:xfrm>
        </p:spPr>
        <p:txBody>
          <a:bodyPr/>
          <a:lstStyle/>
          <a:p>
            <a:r>
              <a:rPr lang="en-US" dirty="0" smtClean="0"/>
              <a:t>Analogies With Modern SE Practices (aka DevOps)</a:t>
            </a:r>
            <a:endParaRPr lang="en-US" dirty="0"/>
          </a:p>
        </p:txBody>
      </p:sp>
      <p:graphicFrame>
        <p:nvGraphicFramePr>
          <p:cNvPr id="4" name="Shape 187"/>
          <p:cNvGraphicFramePr/>
          <p:nvPr>
            <p:extLst>
              <p:ext uri="{D42A27DB-BD31-4B8C-83A1-F6EECF244321}">
                <p14:modId xmlns:p14="http://schemas.microsoft.com/office/powerpoint/2010/main" val="1509503062"/>
              </p:ext>
            </p:extLst>
          </p:nvPr>
        </p:nvGraphicFramePr>
        <p:xfrm>
          <a:off x="2154621" y="1840968"/>
          <a:ext cx="7550854" cy="40763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75427"/>
                <a:gridCol w="3775427"/>
              </a:tblGrid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Scientific exploration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>
                          <a:solidFill>
                            <a:schemeClr val="bg1"/>
                          </a:solidFill>
                        </a:rPr>
                        <a:t>Software project</a:t>
                      </a:r>
                    </a:p>
                  </a:txBody>
                  <a:tcPr marL="91450" marR="91450" marT="45725" marB="45725">
                    <a:solidFill>
                      <a:schemeClr val="tx1"/>
                    </a:solidFill>
                  </a:tcPr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Experiment code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Source code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Input data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examples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Analysis / visualization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Test analysis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Validation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/>
                        <a:t>CI / Regression testing</a:t>
                      </a:r>
                    </a:p>
                  </a:txBody>
                  <a:tcPr marL="91450" marR="91450" marT="45725" marB="45725"/>
                </a:tc>
              </a:tr>
              <a:tr h="6793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Manuscript / </a:t>
                      </a:r>
                      <a:r>
                        <a:rPr lang="en-US" sz="2800" u="none" strike="noStrike" cap="none" dirty="0" smtClean="0"/>
                        <a:t>notebook</a:t>
                      </a:r>
                      <a:endParaRPr lang="en-US"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800" u="none" strike="noStrike" cap="none" dirty="0"/>
                        <a:t>Documentation / reports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3898" cy="1325563"/>
          </a:xfrm>
        </p:spPr>
        <p:txBody>
          <a:bodyPr/>
          <a:lstStyle/>
          <a:p>
            <a:r>
              <a:rPr lang="en-US" dirty="0" smtClean="0"/>
              <a:t>DevOps View of The </a:t>
            </a:r>
            <a:r>
              <a:rPr lang="en-US" smtClean="0"/>
              <a:t>Experimentation Workflow</a:t>
            </a:r>
            <a:endParaRPr lang="en-US" dirty="0"/>
          </a:p>
        </p:txBody>
      </p:sp>
      <p:grpSp>
        <p:nvGrpSpPr>
          <p:cNvPr id="5" name="Shape 231"/>
          <p:cNvGrpSpPr/>
          <p:nvPr/>
        </p:nvGrpSpPr>
        <p:grpSpPr>
          <a:xfrm>
            <a:off x="1136981" y="2465470"/>
            <a:ext cx="8866800" cy="2655975"/>
            <a:chOff x="148548" y="1623925"/>
            <a:chExt cx="8866800" cy="2655975"/>
          </a:xfrm>
        </p:grpSpPr>
        <p:sp>
          <p:nvSpPr>
            <p:cNvPr id="6" name="Shape 232"/>
            <p:cNvSpPr/>
            <p:nvPr/>
          </p:nvSpPr>
          <p:spPr>
            <a:xfrm>
              <a:off x="148548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Code</a:t>
              </a:r>
            </a:p>
          </p:txBody>
        </p:sp>
        <p:sp>
          <p:nvSpPr>
            <p:cNvPr id="7" name="Shape 233"/>
            <p:cNvSpPr/>
            <p:nvPr/>
          </p:nvSpPr>
          <p:spPr>
            <a:xfrm>
              <a:off x="1685002" y="16239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Package</a:t>
              </a:r>
            </a:p>
          </p:txBody>
        </p:sp>
        <p:sp>
          <p:nvSpPr>
            <p:cNvPr id="8" name="Shape 234"/>
            <p:cNvSpPr/>
            <p:nvPr/>
          </p:nvSpPr>
          <p:spPr>
            <a:xfrm>
              <a:off x="3221456" y="2285611"/>
              <a:ext cx="1128899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Execute</a:t>
              </a:r>
            </a:p>
          </p:txBody>
        </p:sp>
        <p:sp>
          <p:nvSpPr>
            <p:cNvPr id="9" name="Shape 235"/>
            <p:cNvSpPr/>
            <p:nvPr/>
          </p:nvSpPr>
          <p:spPr>
            <a:xfrm>
              <a:off x="1685002" y="3095800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Input Data</a:t>
              </a:r>
            </a:p>
          </p:txBody>
        </p:sp>
        <p:sp>
          <p:nvSpPr>
            <p:cNvPr id="10" name="Shape 236"/>
            <p:cNvSpPr/>
            <p:nvPr/>
          </p:nvSpPr>
          <p:spPr>
            <a:xfrm>
              <a:off x="4757908" y="2285611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Output Data</a:t>
              </a:r>
            </a:p>
          </p:txBody>
        </p:sp>
        <p:sp>
          <p:nvSpPr>
            <p:cNvPr id="11" name="Shape 237"/>
            <p:cNvSpPr/>
            <p:nvPr/>
          </p:nvSpPr>
          <p:spPr>
            <a:xfrm>
              <a:off x="6350055" y="2285625"/>
              <a:ext cx="1128900" cy="1184099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Analyze/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Visualize</a:t>
              </a:r>
            </a:p>
          </p:txBody>
        </p:sp>
        <p:sp>
          <p:nvSpPr>
            <p:cNvPr id="12" name="Shape 238"/>
            <p:cNvSpPr/>
            <p:nvPr/>
          </p:nvSpPr>
          <p:spPr>
            <a:xfrm>
              <a:off x="7886449" y="2285678"/>
              <a:ext cx="1128900" cy="1184098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PT Sans"/>
                <a:buNone/>
              </a:pPr>
              <a:r>
                <a:rPr lang="en-US" sz="10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Manuscript</a:t>
              </a:r>
            </a:p>
          </p:txBody>
        </p:sp>
        <p:cxnSp>
          <p:nvCxnSpPr>
            <p:cNvPr id="13" name="Shape 239"/>
            <p:cNvCxnSpPr/>
            <p:nvPr/>
          </p:nvCxnSpPr>
          <p:spPr>
            <a:xfrm>
              <a:off x="1277449" y="2215974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4" name="Shape 240"/>
            <p:cNvCxnSpPr/>
            <p:nvPr/>
          </p:nvCxnSpPr>
          <p:spPr>
            <a:xfrm>
              <a:off x="2813902" y="2215974"/>
              <a:ext cx="573000" cy="243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5" name="Shape 241"/>
            <p:cNvCxnSpPr/>
            <p:nvPr/>
          </p:nvCxnSpPr>
          <p:spPr>
            <a:xfrm rot="10800000" flipH="1">
              <a:off x="2813902" y="3296350"/>
              <a:ext cx="573000" cy="3915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6" name="Shape 242"/>
            <p:cNvCxnSpPr/>
            <p:nvPr/>
          </p:nvCxnSpPr>
          <p:spPr>
            <a:xfrm>
              <a:off x="4350355" y="2877661"/>
              <a:ext cx="4077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Shape 243"/>
            <p:cNvCxnSpPr/>
            <p:nvPr/>
          </p:nvCxnSpPr>
          <p:spPr>
            <a:xfrm>
              <a:off x="5886809" y="2877661"/>
              <a:ext cx="4632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44"/>
            <p:cNvCxnSpPr/>
            <p:nvPr/>
          </p:nvCxnSpPr>
          <p:spPr>
            <a:xfrm>
              <a:off x="7478955" y="2877674"/>
              <a:ext cx="407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19" name="Shape 245"/>
          <p:cNvSpPr/>
          <p:nvPr/>
        </p:nvSpPr>
        <p:spPr>
          <a:xfrm>
            <a:off x="1123532" y="2272271"/>
            <a:ext cx="12353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" name="Shape 246"/>
          <p:cNvSpPr/>
          <p:nvPr/>
        </p:nvSpPr>
        <p:spPr>
          <a:xfrm>
            <a:off x="2658057" y="2272421"/>
            <a:ext cx="1383899" cy="14469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" name="Shape 247"/>
          <p:cNvPicPr preferRelativeResize="0"/>
          <p:nvPr/>
        </p:nvPicPr>
        <p:blipFill rotWithShape="1">
          <a:blip r:embed="rId2">
            <a:alphaModFix/>
          </a:blip>
          <a:srcRect l="6030" t="11670" r="56580" b="19024"/>
          <a:stretch/>
        </p:blipFill>
        <p:spPr>
          <a:xfrm>
            <a:off x="2673431" y="2272421"/>
            <a:ext cx="625047" cy="4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48"/>
          <p:cNvSpPr/>
          <p:nvPr/>
        </p:nvSpPr>
        <p:spPr>
          <a:xfrm>
            <a:off x="2658057" y="3873045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3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432" y="3873045"/>
            <a:ext cx="572699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50"/>
          <p:cNvSpPr/>
          <p:nvPr/>
        </p:nvSpPr>
        <p:spPr>
          <a:xfrm>
            <a:off x="4124682" y="3099420"/>
            <a:ext cx="1299299" cy="1256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5" name="Shape 251"/>
          <p:cNvPicPr preferRelativeResize="0"/>
          <p:nvPr/>
        </p:nvPicPr>
        <p:blipFill rotWithShape="1">
          <a:blip r:embed="rId4">
            <a:alphaModFix/>
          </a:blip>
          <a:srcRect l="14387" t="5689" r="15155" b="25764"/>
          <a:stretch/>
        </p:blipFill>
        <p:spPr>
          <a:xfrm>
            <a:off x="4852759" y="3134579"/>
            <a:ext cx="572999" cy="55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4982" y="3019395"/>
            <a:ext cx="772899" cy="77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53"/>
          <p:cNvSpPr/>
          <p:nvPr/>
        </p:nvSpPr>
        <p:spPr>
          <a:xfrm>
            <a:off x="56466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" name="Shape 254"/>
          <p:cNvSpPr/>
          <p:nvPr/>
        </p:nvSpPr>
        <p:spPr>
          <a:xfrm>
            <a:off x="72607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9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2632" y="3061199"/>
            <a:ext cx="475973" cy="501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256"/>
          <p:cNvSpPr/>
          <p:nvPr/>
        </p:nvSpPr>
        <p:spPr>
          <a:xfrm>
            <a:off x="8714282" y="3065221"/>
            <a:ext cx="1383899" cy="1307999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" name="Shape 260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6582" y="3045271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261" descr="@frictionlessda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46132" y="3846870"/>
            <a:ext cx="625050" cy="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2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6981" y="2272420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2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7557" y="2272418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08370" y="2272421"/>
            <a:ext cx="500574" cy="5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682" y="3076872"/>
            <a:ext cx="572699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271"/>
          <p:cNvPicPr preferRelativeResize="0"/>
          <p:nvPr/>
        </p:nvPicPr>
        <p:blipFill rotWithShape="1">
          <a:blip r:embed="rId11">
            <a:alphaModFix/>
          </a:blip>
          <a:srcRect r="73480"/>
          <a:stretch/>
        </p:blipFill>
        <p:spPr>
          <a:xfrm>
            <a:off x="2705081" y="3123125"/>
            <a:ext cx="603287" cy="54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308370" y="3076872"/>
            <a:ext cx="639446" cy="55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2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5389" y="3198302"/>
            <a:ext cx="442166" cy="39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27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54073" y="3792324"/>
            <a:ext cx="469910" cy="43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275"/>
          <p:cNvPicPr preferRelativeResize="0"/>
          <p:nvPr/>
        </p:nvPicPr>
        <p:blipFill rotWithShape="1">
          <a:blip r:embed="rId15">
            <a:alphaModFix/>
          </a:blip>
          <a:srcRect r="71369"/>
          <a:stretch/>
        </p:blipFill>
        <p:spPr>
          <a:xfrm>
            <a:off x="4407227" y="3792324"/>
            <a:ext cx="445531" cy="45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278"/>
          <p:cNvPicPr preferRelativeResize="0"/>
          <p:nvPr/>
        </p:nvPicPr>
        <p:blipFill rotWithShape="1">
          <a:blip r:embed="rId16">
            <a:alphaModFix/>
          </a:blip>
          <a:srcRect l="51186" r="26169" b="53017"/>
          <a:stretch/>
        </p:blipFill>
        <p:spPr>
          <a:xfrm>
            <a:off x="3196238" y="4487500"/>
            <a:ext cx="721774" cy="51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279"/>
          <p:cNvPicPr preferRelativeResize="0"/>
          <p:nvPr/>
        </p:nvPicPr>
        <p:blipFill rotWithShape="1">
          <a:blip r:embed="rId17">
            <a:alphaModFix/>
          </a:blip>
          <a:srcRect l="33394" r="33922" b="34986"/>
          <a:stretch/>
        </p:blipFill>
        <p:spPr>
          <a:xfrm>
            <a:off x="2719407" y="4452834"/>
            <a:ext cx="476830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8391" y="3792324"/>
            <a:ext cx="663445" cy="54451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6328" l="11426" r="89844">
                        <a14:foregroundMark x1="34473" y1="86328" x2="34473" y2="8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699" y="3861557"/>
            <a:ext cx="499965" cy="49996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758854" y="3132852"/>
            <a:ext cx="1244928" cy="1178403"/>
            <a:chOff x="7030208" y="2692286"/>
            <a:chExt cx="6152181" cy="5819630"/>
          </a:xfrm>
        </p:grpSpPr>
        <p:pic>
          <p:nvPicPr>
            <p:cNvPr id="50" name="Shape 9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9639728" y="6167776"/>
              <a:ext cx="2225021" cy="222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9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7030208" y="3447139"/>
              <a:ext cx="3156134" cy="1433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52237" y="6082070"/>
              <a:ext cx="2429846" cy="242984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152237" y="2692286"/>
              <a:ext cx="6030152" cy="572631"/>
            </a:xfrm>
            <a:prstGeom prst="rect">
              <a:avLst/>
            </a:prstGeom>
          </p:spPr>
        </p:pic>
      </p:grpSp>
      <p:pic>
        <p:nvPicPr>
          <p:cNvPr id="54" name="Shape 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338441" y="3792385"/>
            <a:ext cx="435686" cy="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9311" y="3065221"/>
            <a:ext cx="605405" cy="40839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7"/>
          <a:srcRect r="57171"/>
          <a:stretch/>
        </p:blipFill>
        <p:spPr>
          <a:xfrm>
            <a:off x="7825263" y="3878248"/>
            <a:ext cx="476856" cy="3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grpSp>
        <p:nvGrpSpPr>
          <p:cNvPr id="4" name="Shape 195"/>
          <p:cNvGrpSpPr/>
          <p:nvPr/>
        </p:nvGrpSpPr>
        <p:grpSpPr>
          <a:xfrm>
            <a:off x="8014247" y="2569017"/>
            <a:ext cx="1114800" cy="1456950"/>
            <a:chOff x="1051850" y="4098600"/>
            <a:chExt cx="1114800" cy="1456950"/>
          </a:xfrm>
        </p:grpSpPr>
        <p:pic>
          <p:nvPicPr>
            <p:cNvPr id="5" name="Shape 196" descr="2000px-Wikiversity-Mooc-Icon-Script.svg.png"/>
            <p:cNvPicPr preferRelativeResize="0"/>
            <p:nvPr/>
          </p:nvPicPr>
          <p:blipFill rotWithShape="1">
            <a:blip r:embed="rId2">
              <a:alphaModFix/>
            </a:blip>
            <a:srcRect l="18668" t="7530" r="15502" b="4704"/>
            <a:stretch/>
          </p:blipFill>
          <p:spPr>
            <a:xfrm>
              <a:off x="1135950" y="4098600"/>
              <a:ext cx="925625" cy="123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97"/>
            <p:cNvSpPr txBox="1"/>
            <p:nvPr/>
          </p:nvSpPr>
          <p:spPr>
            <a:xfrm>
              <a:off x="1051850" y="5269650"/>
              <a:ext cx="11148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Clr>
                  <a:srgbClr val="000000"/>
                </a:buClr>
                <a:buFont typeface="Calibri"/>
                <a:buNone/>
              </a:pPr>
              <a:r>
                <a:rPr lang="en-US" sz="1200" dirty="0" err="1">
                  <a:latin typeface="Consolas" charset="0"/>
                  <a:ea typeface="Consolas" charset="0"/>
                  <a:cs typeface="Consolas" charset="0"/>
                </a:rPr>
                <a:t>myscript.sh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Shape 198"/>
          <p:cNvSpPr txBox="1"/>
          <p:nvPr/>
        </p:nvSpPr>
        <p:spPr>
          <a:xfrm>
            <a:off x="1192857" y="1472642"/>
            <a:ext cx="36576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Typical</a:t>
            </a:r>
          </a:p>
        </p:txBody>
      </p:sp>
      <p:pic>
        <p:nvPicPr>
          <p:cNvPr id="8" name="Shape 199" descr="Image result for icon laptop 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857" y="3277217"/>
            <a:ext cx="1430100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499" y="2179666"/>
            <a:ext cx="3334181" cy="4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01"/>
          <p:cNvSpPr txBox="1"/>
          <p:nvPr/>
        </p:nvSpPr>
        <p:spPr>
          <a:xfrm>
            <a:off x="6782647" y="1472642"/>
            <a:ext cx="24420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DevOps</a:t>
            </a:r>
          </a:p>
        </p:txBody>
      </p:sp>
      <p:cxnSp>
        <p:nvCxnSpPr>
          <p:cNvPr id="11" name="Shape 202"/>
          <p:cNvCxnSpPr/>
          <p:nvPr/>
        </p:nvCxnSpPr>
        <p:spPr>
          <a:xfrm>
            <a:off x="6062684" y="1690688"/>
            <a:ext cx="10500" cy="4901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3"/>
          <p:cNvSpPr txBox="1"/>
          <p:nvPr/>
        </p:nvSpPr>
        <p:spPr>
          <a:xfrm>
            <a:off x="6680322" y="4512617"/>
            <a:ext cx="4244400" cy="9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bash myscript.sh</a:t>
            </a:r>
          </a:p>
        </p:txBody>
      </p:sp>
    </p:spTree>
    <p:extLst>
      <p:ext uri="{BB962C8B-B14F-4D97-AF65-F5344CB8AC3E}">
        <p14:creationId xmlns:p14="http://schemas.microsoft.com/office/powerpoint/2010/main" val="263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</a:t>
            </a:r>
            <a:r>
              <a:rPr lang="en-US" dirty="0" err="1" smtClean="0"/>
              <a:t>BoF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945" y="1825624"/>
            <a:ext cx="11393214" cy="4879975"/>
          </a:xfrm>
        </p:spPr>
        <p:txBody>
          <a:bodyPr>
            <a:noAutofit/>
          </a:bodyPr>
          <a:lstStyle/>
          <a:p>
            <a:r>
              <a:rPr lang="en-US" dirty="0" smtClean="0"/>
              <a:t>Automating all or some parts of a scientific exploration is possible today:</a:t>
            </a:r>
          </a:p>
          <a:p>
            <a:pPr lvl="1"/>
            <a:r>
              <a:rPr lang="en-US" dirty="0" smtClean="0"/>
              <a:t>Test-beds such as Chameleon and </a:t>
            </a:r>
            <a:r>
              <a:rPr lang="en-US" dirty="0" err="1" smtClean="0"/>
              <a:t>CloudLab</a:t>
            </a:r>
            <a:r>
              <a:rPr lang="en-US" dirty="0" smtClean="0"/>
              <a:t> provide APIs to automate the reservation, configuration and tearing down of resources</a:t>
            </a:r>
          </a:p>
          <a:p>
            <a:pPr lvl="1"/>
            <a:r>
              <a:rPr lang="en-US" dirty="0" smtClean="0"/>
              <a:t>Automatically going from source code to container (Docker/Singularity/</a:t>
            </a:r>
            <a:r>
              <a:rPr lang="en-US" dirty="0" err="1" smtClean="0"/>
              <a:t>Spack</a:t>
            </a:r>
            <a:r>
              <a:rPr lang="en-US" dirty="0" smtClean="0"/>
              <a:t>/VMs)</a:t>
            </a:r>
          </a:p>
          <a:p>
            <a:pPr lvl="1"/>
            <a:r>
              <a:rPr lang="en-US" dirty="0" smtClean="0"/>
              <a:t>Execution can be automated</a:t>
            </a:r>
          </a:p>
          <a:p>
            <a:pPr lvl="1"/>
            <a:r>
              <a:rPr lang="en-US" b="1" dirty="0" smtClean="0"/>
              <a:t>Results can be automatically validated</a:t>
            </a:r>
          </a:p>
          <a:p>
            <a:r>
              <a:rPr lang="en-US" dirty="0" smtClean="0"/>
              <a:t>Sample of questions we want to address today:</a:t>
            </a:r>
          </a:p>
          <a:p>
            <a:pPr lvl="1"/>
            <a:r>
              <a:rPr lang="en-US" dirty="0" smtClean="0"/>
              <a:t>How can we introduce DevOps into our practice?</a:t>
            </a:r>
          </a:p>
          <a:p>
            <a:pPr lvl="1"/>
            <a:r>
              <a:rPr lang="en-US" dirty="0" smtClean="0"/>
              <a:t>What are the roadblocks in your domain to automating explorations?</a:t>
            </a:r>
          </a:p>
          <a:p>
            <a:pPr lvl="1"/>
            <a:r>
              <a:rPr lang="en-US" dirty="0" smtClean="0"/>
              <a:t>What can we do as a community to make it easier (e.g., curated examples)?</a:t>
            </a:r>
          </a:p>
          <a:p>
            <a:pPr lvl="1"/>
            <a:r>
              <a:rPr lang="en-US" dirty="0" smtClean="0"/>
              <a:t>What incentives can we create to encourage people to follow best practices?</a:t>
            </a:r>
          </a:p>
        </p:txBody>
      </p:sp>
    </p:spTree>
    <p:extLst>
      <p:ext uri="{BB962C8B-B14F-4D97-AF65-F5344CB8AC3E}">
        <p14:creationId xmlns:p14="http://schemas.microsoft.com/office/powerpoint/2010/main" val="7767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12:15 </a:t>
            </a:r>
            <a:r>
              <a:rPr lang="mr-IN" sz="3600" dirty="0" smtClean="0"/>
              <a:t>–</a:t>
            </a:r>
            <a:r>
              <a:rPr lang="en-US" sz="3600" dirty="0" smtClean="0"/>
              <a:t> Introduction (scoping the </a:t>
            </a:r>
            <a:r>
              <a:rPr lang="en-US" sz="3600" dirty="0" err="1" smtClean="0"/>
              <a:t>BoF</a:t>
            </a:r>
            <a:r>
              <a:rPr lang="en-US" sz="3600" dirty="0" smtClean="0"/>
              <a:t>)</a:t>
            </a:r>
          </a:p>
          <a:p>
            <a:r>
              <a:rPr lang="en-US" sz="3600" b="1" dirty="0" smtClean="0"/>
              <a:t>12:25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Lightning talks</a:t>
            </a:r>
          </a:p>
          <a:p>
            <a:pPr lvl="1"/>
            <a:r>
              <a:rPr lang="en-US" sz="3200" b="1" dirty="0" smtClean="0"/>
              <a:t>Kate </a:t>
            </a:r>
            <a:r>
              <a:rPr lang="en-US" sz="3200" b="1" dirty="0" err="1" smtClean="0"/>
              <a:t>Keahey</a:t>
            </a:r>
            <a:r>
              <a:rPr lang="en-US" sz="3200" b="1" dirty="0" smtClean="0"/>
              <a:t>, Carlos </a:t>
            </a:r>
            <a:r>
              <a:rPr lang="en-US" sz="3200" b="1" dirty="0" err="1" smtClean="0"/>
              <a:t>Maltzahn</a:t>
            </a:r>
            <a:r>
              <a:rPr lang="en-US" sz="3200" b="1" dirty="0" smtClean="0"/>
              <a:t>, Ivo Jimenez</a:t>
            </a:r>
          </a:p>
          <a:p>
            <a:r>
              <a:rPr lang="en-US" sz="3600" dirty="0" smtClean="0"/>
              <a:t>12:40 </a:t>
            </a:r>
            <a:r>
              <a:rPr lang="mr-IN" sz="3600" dirty="0" smtClean="0"/>
              <a:t>–</a:t>
            </a:r>
            <a:r>
              <a:rPr lang="en-US" sz="3600" dirty="0" smtClean="0"/>
              <a:t> Discussion</a:t>
            </a:r>
          </a:p>
          <a:p>
            <a:r>
              <a:rPr lang="en-US" sz="3600" dirty="0" smtClean="0"/>
              <a:t>1:05 </a:t>
            </a:r>
            <a:r>
              <a:rPr lang="mr-IN" sz="3600" dirty="0" smtClean="0"/>
              <a:t>–</a:t>
            </a:r>
            <a:r>
              <a:rPr lang="en-US" sz="3600" dirty="0" smtClean="0"/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534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789</Words>
  <Application>Microsoft Macintosh PowerPoint</Application>
  <PresentationFormat>Widescreen</PresentationFormat>
  <Paragraphs>230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Consolas</vt:lpstr>
      <vt:lpstr>Mangal</vt:lpstr>
      <vt:lpstr>Menlo</vt:lpstr>
      <vt:lpstr>Monaco</vt:lpstr>
      <vt:lpstr>PT Sans</vt:lpstr>
      <vt:lpstr>Tw Cen MT</vt:lpstr>
      <vt:lpstr>Arial</vt:lpstr>
      <vt:lpstr>Office Theme</vt:lpstr>
      <vt:lpstr>BoF: Practical Reproducibility by Managing Experiments Like Software</vt:lpstr>
      <vt:lpstr>Agenda</vt:lpstr>
      <vt:lpstr>Terminology[1]</vt:lpstr>
      <vt:lpstr>Common Experimentation Workflow</vt:lpstr>
      <vt:lpstr>Analogies With Modern SE Practices (aka DevOps)</vt:lpstr>
      <vt:lpstr>DevOps View of The Experimentation Workflow</vt:lpstr>
      <vt:lpstr>What is DevOps?</vt:lpstr>
      <vt:lpstr>Scope of This BoF</vt:lpstr>
      <vt:lpstr>Agenda</vt:lpstr>
      <vt:lpstr>Practical Replicability Can Be Achieved Today</vt:lpstr>
      <vt:lpstr>Popper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ACM/Popper Badges</vt:lpstr>
      <vt:lpstr>Agenda</vt:lpstr>
      <vt:lpstr>Survey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BoF: Practial Reproducibility by Managing Experiments Like Software</dc:title>
  <dc:creator>Ivo Jimenez</dc:creator>
  <cp:lastModifiedBy>Ivo Jimenez</cp:lastModifiedBy>
  <cp:revision>22</cp:revision>
  <dcterms:created xsi:type="dcterms:W3CDTF">2017-11-14T21:28:26Z</dcterms:created>
  <dcterms:modified xsi:type="dcterms:W3CDTF">2017-11-15T23:11:09Z</dcterms:modified>
</cp:coreProperties>
</file>